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14894576"/>
        <c:axId val="-1814897296"/>
      </c:barChart>
      <c:catAx>
        <c:axId val="-18148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14897296"/>
        <c:crosses val="autoZero"/>
        <c:auto val="1"/>
        <c:lblAlgn val="ctr"/>
        <c:lblOffset val="100"/>
        <c:noMultiLvlLbl val="0"/>
      </c:catAx>
      <c:valAx>
        <c:axId val="-181489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1489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68321351135454"/>
          <c:y val="0.92276122884501277"/>
          <c:w val="0.20489444254250827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21" y="0"/>
            <a:ext cx="3869179" cy="68884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850194" y="0"/>
            <a:ext cx="626314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802513" y="352408"/>
            <a:ext cx="4885738" cy="1104933"/>
            <a:chOff x="8206310" y="4286797"/>
            <a:chExt cx="2819543" cy="637653"/>
          </a:xfrm>
        </p:grpSpPr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10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12" name="Параллелограмм 9"/>
          <p:cNvSpPr/>
          <p:nvPr userDrawn="1"/>
        </p:nvSpPr>
        <p:spPr>
          <a:xfrm flipH="1">
            <a:off x="0" y="6322141"/>
            <a:ext cx="10500496" cy="566317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24657" y="6334332"/>
            <a:ext cx="947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20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20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20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1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9152323" y="6074829"/>
            <a:ext cx="2819543" cy="637653"/>
            <a:chOff x="8206310" y="4286797"/>
            <a:chExt cx="2819543" cy="637653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10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10" name="Параллелограмм 9"/>
          <p:cNvSpPr/>
          <p:nvPr userDrawn="1"/>
        </p:nvSpPr>
        <p:spPr>
          <a:xfrm flipH="1">
            <a:off x="-10287" y="6295584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400" y="6241313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388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74" y="6290823"/>
            <a:ext cx="1683524" cy="455623"/>
          </a:xfrm>
          <a:prstGeom prst="rect">
            <a:avLst/>
          </a:prstGeom>
        </p:spPr>
      </p:pic>
      <p:sp>
        <p:nvSpPr>
          <p:cNvPr id="13" name="Параллелограмм 9"/>
          <p:cNvSpPr/>
          <p:nvPr userDrawn="1"/>
        </p:nvSpPr>
        <p:spPr>
          <a:xfrm flipH="1">
            <a:off x="-15342" y="6403738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7400" y="6349468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  <p:sp>
        <p:nvSpPr>
          <p:cNvPr id="15" name="Параллелограмм 9"/>
          <p:cNvSpPr/>
          <p:nvPr userDrawn="1"/>
        </p:nvSpPr>
        <p:spPr>
          <a:xfrm flipV="1">
            <a:off x="10500851" y="6403738"/>
            <a:ext cx="1691149" cy="221912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  <a:gd name="connsiteX0" fmla="*/ 0 w 9132166"/>
              <a:gd name="connsiteY0" fmla="*/ 239597 h 239597"/>
              <a:gd name="connsiteX1" fmla="*/ 848128 w 9132166"/>
              <a:gd name="connsiteY1" fmla="*/ 0 h 239597"/>
              <a:gd name="connsiteX2" fmla="*/ 9121880 w 9132166"/>
              <a:gd name="connsiteY2" fmla="*/ 0 h 239597"/>
              <a:gd name="connsiteX3" fmla="*/ 9132166 w 9132166"/>
              <a:gd name="connsiteY3" fmla="*/ 221325 h 239597"/>
              <a:gd name="connsiteX4" fmla="*/ 0 w 9132166"/>
              <a:gd name="connsiteY4" fmla="*/ 239597 h 239597"/>
              <a:gd name="connsiteX0" fmla="*/ 0 w 9132166"/>
              <a:gd name="connsiteY0" fmla="*/ 219984 h 221325"/>
              <a:gd name="connsiteX1" fmla="*/ 848128 w 9132166"/>
              <a:gd name="connsiteY1" fmla="*/ 0 h 221325"/>
              <a:gd name="connsiteX2" fmla="*/ 9121880 w 9132166"/>
              <a:gd name="connsiteY2" fmla="*/ 0 h 221325"/>
              <a:gd name="connsiteX3" fmla="*/ 9132166 w 9132166"/>
              <a:gd name="connsiteY3" fmla="*/ 221325 h 221325"/>
              <a:gd name="connsiteX4" fmla="*/ 0 w 9132166"/>
              <a:gd name="connsiteY4" fmla="*/ 219984 h 2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166" h="221325">
                <a:moveTo>
                  <a:pt x="0" y="219984"/>
                </a:moveTo>
                <a:lnTo>
                  <a:pt x="848128" y="0"/>
                </a:lnTo>
                <a:lnTo>
                  <a:pt x="9121880" y="0"/>
                </a:lnTo>
                <a:lnTo>
                  <a:pt x="9132166" y="221325"/>
                </a:lnTo>
                <a:lnTo>
                  <a:pt x="0" y="219984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5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21" y="0"/>
            <a:ext cx="3869179" cy="688845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5850194" y="0"/>
            <a:ext cx="626314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919133"/>
            <a:ext cx="10515600" cy="11705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9152323" y="4373025"/>
            <a:ext cx="2819543" cy="637653"/>
            <a:chOff x="8206310" y="4286797"/>
            <a:chExt cx="2819543" cy="637653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10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10" name="Параллелограмм 9"/>
          <p:cNvSpPr/>
          <p:nvPr userDrawn="1"/>
        </p:nvSpPr>
        <p:spPr>
          <a:xfrm flipH="1">
            <a:off x="-10287" y="4593780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400" y="4539509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79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0826" y="1825625"/>
            <a:ext cx="5188974" cy="4292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826" y="1825625"/>
            <a:ext cx="5188974" cy="4292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152323" y="6074829"/>
            <a:ext cx="2819543" cy="637653"/>
            <a:chOff x="8206310" y="4286797"/>
            <a:chExt cx="2819543" cy="637653"/>
          </a:xfrm>
        </p:grpSpPr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10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11" name="Параллелограмм 9"/>
          <p:cNvSpPr/>
          <p:nvPr userDrawn="1"/>
        </p:nvSpPr>
        <p:spPr>
          <a:xfrm flipH="1">
            <a:off x="-10287" y="6295584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7400" y="6241313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241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52323" y="6074829"/>
            <a:ext cx="2819543" cy="637653"/>
            <a:chOff x="8206310" y="4286797"/>
            <a:chExt cx="2819543" cy="637653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10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9" name="Параллелограмм 9"/>
          <p:cNvSpPr/>
          <p:nvPr userDrawn="1"/>
        </p:nvSpPr>
        <p:spPr>
          <a:xfrm flipH="1">
            <a:off x="-10287" y="6295584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7400" y="6241313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7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74" y="6290823"/>
            <a:ext cx="1683524" cy="455623"/>
          </a:xfrm>
          <a:prstGeom prst="rect">
            <a:avLst/>
          </a:prstGeom>
        </p:spPr>
      </p:pic>
      <p:sp>
        <p:nvSpPr>
          <p:cNvPr id="8" name="Параллелограмм 9"/>
          <p:cNvSpPr/>
          <p:nvPr userDrawn="1"/>
        </p:nvSpPr>
        <p:spPr>
          <a:xfrm flipH="1">
            <a:off x="-15342" y="6403738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787400" y="6349468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  <p:sp>
        <p:nvSpPr>
          <p:cNvPr id="10" name="Параллелограмм 9"/>
          <p:cNvSpPr/>
          <p:nvPr userDrawn="1"/>
        </p:nvSpPr>
        <p:spPr>
          <a:xfrm flipV="1">
            <a:off x="10500851" y="6403738"/>
            <a:ext cx="1691149" cy="221912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  <a:gd name="connsiteX0" fmla="*/ 0 w 9132166"/>
              <a:gd name="connsiteY0" fmla="*/ 239597 h 239597"/>
              <a:gd name="connsiteX1" fmla="*/ 848128 w 9132166"/>
              <a:gd name="connsiteY1" fmla="*/ 0 h 239597"/>
              <a:gd name="connsiteX2" fmla="*/ 9121880 w 9132166"/>
              <a:gd name="connsiteY2" fmla="*/ 0 h 239597"/>
              <a:gd name="connsiteX3" fmla="*/ 9132166 w 9132166"/>
              <a:gd name="connsiteY3" fmla="*/ 221325 h 239597"/>
              <a:gd name="connsiteX4" fmla="*/ 0 w 9132166"/>
              <a:gd name="connsiteY4" fmla="*/ 239597 h 239597"/>
              <a:gd name="connsiteX0" fmla="*/ 0 w 9132166"/>
              <a:gd name="connsiteY0" fmla="*/ 219984 h 221325"/>
              <a:gd name="connsiteX1" fmla="*/ 848128 w 9132166"/>
              <a:gd name="connsiteY1" fmla="*/ 0 h 221325"/>
              <a:gd name="connsiteX2" fmla="*/ 9121880 w 9132166"/>
              <a:gd name="connsiteY2" fmla="*/ 0 h 221325"/>
              <a:gd name="connsiteX3" fmla="*/ 9132166 w 9132166"/>
              <a:gd name="connsiteY3" fmla="*/ 221325 h 221325"/>
              <a:gd name="connsiteX4" fmla="*/ 0 w 9132166"/>
              <a:gd name="connsiteY4" fmla="*/ 219984 h 2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166" h="221325">
                <a:moveTo>
                  <a:pt x="0" y="219984"/>
                </a:moveTo>
                <a:lnTo>
                  <a:pt x="848128" y="0"/>
                </a:lnTo>
                <a:lnTo>
                  <a:pt x="9121880" y="0"/>
                </a:lnTo>
                <a:lnTo>
                  <a:pt x="9132166" y="221325"/>
                </a:lnTo>
                <a:lnTo>
                  <a:pt x="0" y="219984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8650498" y="6030274"/>
            <a:ext cx="3252918" cy="701418"/>
            <a:chOff x="8068656" y="4286797"/>
            <a:chExt cx="2957197" cy="637653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013" y="4286797"/>
              <a:ext cx="681840" cy="637653"/>
            </a:xfrm>
            <a:prstGeom prst="rect">
              <a:avLst/>
            </a:prstGeom>
            <a:ln>
              <a:noFill/>
            </a:ln>
            <a:effectLst>
              <a:outerShdw blurRad="165100" dir="8160000" sx="103000" sy="103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656" y="4329972"/>
              <a:ext cx="2037064" cy="551304"/>
            </a:xfrm>
            <a:prstGeom prst="rect">
              <a:avLst/>
            </a:prstGeom>
          </p:spPr>
        </p:pic>
      </p:grpSp>
      <p:sp>
        <p:nvSpPr>
          <p:cNvPr id="15" name="Параллелограмм 9"/>
          <p:cNvSpPr/>
          <p:nvPr userDrawn="1"/>
        </p:nvSpPr>
        <p:spPr>
          <a:xfrm flipH="1">
            <a:off x="-10287" y="6295584"/>
            <a:ext cx="8460019" cy="229791"/>
          </a:xfrm>
          <a:custGeom>
            <a:avLst/>
            <a:gdLst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273752 w 8449733"/>
              <a:gd name="connsiteY3" fmla="*/ 229791 h 229791"/>
              <a:gd name="connsiteX4" fmla="*/ 0 w 8449733"/>
              <a:gd name="connsiteY4" fmla="*/ 229791 h 229791"/>
              <a:gd name="connsiteX0" fmla="*/ 0 w 8449733"/>
              <a:gd name="connsiteY0" fmla="*/ 229791 h 229791"/>
              <a:gd name="connsiteX1" fmla="*/ 175981 w 8449733"/>
              <a:gd name="connsiteY1" fmla="*/ 0 h 229791"/>
              <a:gd name="connsiteX2" fmla="*/ 8449733 w 8449733"/>
              <a:gd name="connsiteY2" fmla="*/ 0 h 229791"/>
              <a:gd name="connsiteX3" fmla="*/ 8434619 w 8449733"/>
              <a:gd name="connsiteY3" fmla="*/ 229791 h 229791"/>
              <a:gd name="connsiteX4" fmla="*/ 0 w 8449733"/>
              <a:gd name="connsiteY4" fmla="*/ 229791 h 229791"/>
              <a:gd name="connsiteX0" fmla="*/ 0 w 8460019"/>
              <a:gd name="connsiteY0" fmla="*/ 229791 h 229791"/>
              <a:gd name="connsiteX1" fmla="*/ 175981 w 8460019"/>
              <a:gd name="connsiteY1" fmla="*/ 0 h 229791"/>
              <a:gd name="connsiteX2" fmla="*/ 8449733 w 8460019"/>
              <a:gd name="connsiteY2" fmla="*/ 0 h 229791"/>
              <a:gd name="connsiteX3" fmla="*/ 8460019 w 8460019"/>
              <a:gd name="connsiteY3" fmla="*/ 221325 h 229791"/>
              <a:gd name="connsiteX4" fmla="*/ 0 w 8460019"/>
              <a:gd name="connsiteY4" fmla="*/ 229791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019" h="229791">
                <a:moveTo>
                  <a:pt x="0" y="229791"/>
                </a:moveTo>
                <a:lnTo>
                  <a:pt x="175981" y="0"/>
                </a:lnTo>
                <a:lnTo>
                  <a:pt x="8449733" y="0"/>
                </a:lnTo>
                <a:lnTo>
                  <a:pt x="8460019" y="221325"/>
                </a:lnTo>
                <a:lnTo>
                  <a:pt x="0" y="229791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87400" y="6241313"/>
            <a:ext cx="719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25 – 26 НОЯБРЯ 2021 ГОДА,</a:t>
            </a:r>
            <a:r>
              <a:rPr lang="ru-RU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САНКТ-ПЕТЕРБУРГ</a:t>
            </a:r>
            <a:r>
              <a:rPr lang="en-US" sz="1600" baseline="0" dirty="0" smtClean="0">
                <a:solidFill>
                  <a:schemeClr val="bg1"/>
                </a:solidFill>
                <a:cs typeface="Cordia New" panose="020B0304020202020204" pitchFamily="34" charset="-34"/>
              </a:rPr>
              <a:t>                                       www.nasph.ru</a:t>
            </a:r>
            <a:endParaRPr lang="ru-RU" sz="1600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279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8A93-3A01-4350-B2F0-3011EF60A46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FB8-ADAC-4A38-A1E1-9AF1EED18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666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482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2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1.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Описание результатов, полученных при сравнении указанных в таблице данных.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37429"/>
              </p:ext>
            </p:extLst>
          </p:nvPr>
        </p:nvGraphicFramePr>
        <p:xfrm>
          <a:off x="5183188" y="987425"/>
          <a:ext cx="617220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440"/>
                <a:gridCol w="1234440"/>
                <a:gridCol w="1234440"/>
                <a:gridCol w="1234440"/>
                <a:gridCol w="12344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1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3" y="2395603"/>
            <a:ext cx="5189537" cy="315264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64826" y="2395603"/>
            <a:ext cx="5188974" cy="3722401"/>
          </a:xfrm>
        </p:spPr>
        <p:txBody>
          <a:bodyPr>
            <a:noAutofit/>
          </a:bodyPr>
          <a:lstStyle/>
          <a:p>
            <a:r>
              <a:rPr lang="ru-RU" sz="1600" dirty="0"/>
              <a:t>эпидемиологии, профилактики, выявления, диагностики и лечения туберкулеза;</a:t>
            </a:r>
          </a:p>
          <a:p>
            <a:r>
              <a:rPr lang="ru-RU" sz="1600" dirty="0" smtClean="0"/>
              <a:t>лечение </a:t>
            </a:r>
            <a:r>
              <a:rPr lang="ru-RU" sz="1600" dirty="0"/>
              <a:t>туберкулеза в условиях пандемии </a:t>
            </a:r>
            <a:r>
              <a:rPr lang="en-US" sz="1600" dirty="0"/>
              <a:t>COVID</a:t>
            </a:r>
            <a:r>
              <a:rPr lang="ru-RU" sz="1600" dirty="0"/>
              <a:t>-19;</a:t>
            </a:r>
          </a:p>
          <a:p>
            <a:r>
              <a:rPr lang="ru-RU" sz="1600" dirty="0" smtClean="0"/>
              <a:t>лечения </a:t>
            </a:r>
            <a:r>
              <a:rPr lang="ru-RU" sz="1600" dirty="0"/>
              <a:t>туберкулеза, сочетанного с ВИЧ-инфекцией;</a:t>
            </a:r>
          </a:p>
          <a:p>
            <a:r>
              <a:rPr lang="ru-RU" sz="1600" dirty="0" smtClean="0"/>
              <a:t>фундаментальных </a:t>
            </a:r>
            <a:r>
              <a:rPr lang="ru-RU" sz="1600" dirty="0"/>
              <a:t>основ патогенеза туберкулеза и биологических характеристик его возбудителей;</a:t>
            </a:r>
          </a:p>
          <a:p>
            <a:r>
              <a:rPr lang="ru-RU" sz="1600" dirty="0" smtClean="0"/>
              <a:t>интеграция </a:t>
            </a:r>
            <a:r>
              <a:rPr lang="ru-RU" sz="1600" dirty="0"/>
              <a:t>фтизиатрии и пульмонологии;</a:t>
            </a:r>
          </a:p>
          <a:p>
            <a:r>
              <a:rPr lang="ru-RU" sz="1600" dirty="0" smtClean="0"/>
              <a:t>современные </a:t>
            </a:r>
            <a:r>
              <a:rPr lang="ru-RU" sz="1600" dirty="0"/>
              <a:t>принципы ведения МЛУ/ШЛУ туберкулеза;</a:t>
            </a:r>
          </a:p>
          <a:p>
            <a:r>
              <a:rPr lang="ru-RU" sz="1600" dirty="0" smtClean="0"/>
              <a:t>инфекционного </a:t>
            </a:r>
            <a:r>
              <a:rPr lang="ru-RU" sz="1600" dirty="0"/>
              <a:t>контроля в противотуберкулезных учреждениях</a:t>
            </a:r>
            <a:r>
              <a:rPr lang="ru-RU" sz="1600" dirty="0" smtClean="0"/>
              <a:t>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0522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69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Cordia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Директора</dc:creator>
  <cp:lastModifiedBy>Приемная Директора</cp:lastModifiedBy>
  <cp:revision>8</cp:revision>
  <dcterms:created xsi:type="dcterms:W3CDTF">2021-10-14T12:36:17Z</dcterms:created>
  <dcterms:modified xsi:type="dcterms:W3CDTF">2021-10-18T11:38:18Z</dcterms:modified>
</cp:coreProperties>
</file>